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handoutMasterIdLst>
    <p:handoutMasterId r:id="rId8"/>
  </p:handoutMasterIdLst>
  <p:sldIdLst>
    <p:sldId id="296" r:id="rId2"/>
    <p:sldId id="309" r:id="rId3"/>
    <p:sldId id="298" r:id="rId4"/>
    <p:sldId id="299" r:id="rId5"/>
    <p:sldId id="28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887328B-7E0A-4732-8609-87175FF79195}">
          <p14:sldIdLst>
            <p14:sldId id="296"/>
            <p14:sldId id="309"/>
            <p14:sldId id="298"/>
            <p14:sldId id="299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66"/>
    <a:srgbClr val="336600"/>
    <a:srgbClr val="808000"/>
    <a:srgbClr val="6699FF"/>
    <a:srgbClr val="006666"/>
    <a:srgbClr val="0066CC"/>
    <a:srgbClr val="996633"/>
    <a:srgbClr val="66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11" autoAdjust="0"/>
    <p:restoredTop sz="95461" autoAdjust="0"/>
  </p:normalViewPr>
  <p:slideViewPr>
    <p:cSldViewPr>
      <p:cViewPr>
        <p:scale>
          <a:sx n="90" d="100"/>
          <a:sy n="90" d="100"/>
        </p:scale>
        <p:origin x="-80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2AC6-CF61-4C83-8790-DE55707288AB}" type="datetimeFigureOut">
              <a:rPr lang="en-US" smtClean="0"/>
              <a:pPr/>
              <a:t>13-Aug-20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85D-EABE-496B-8F7D-F2BA6B4107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2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A093D-73F9-464C-B59E-F48721CC8909}" type="datetimeFigureOut">
              <a:rPr lang="en-US" smtClean="0"/>
              <a:pPr/>
              <a:t>13-Aug-20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5DF73-8820-4335-95AC-65804597BE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A41E-52BA-4551-A0CE-446491DDFA9E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5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4F18-29B7-40B9-B08E-DEA42A06F0BC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0F8E-411E-4F17-9188-45D40D88AB83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C45E-9755-47F7-957A-7176E727E620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9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7E25-887E-4854-9551-82AD86D9A33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66AF-289C-4FE8-927A-4E7DAFD720C2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B650-457D-4E71-8A08-A9D9AC1D9475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F32-38B7-4A4D-ACDD-9F1F7DE5C37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5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5D9-8920-44CA-B87C-2680F27E88F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9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BA77-0FAD-4404-B45B-A2DE31E3DCF6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5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977-E0C8-40D1-935F-18D509FAB3AB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F9B2-EA4D-439D-89DF-D85773621377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9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oh.gov.g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13.08.2020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5177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საქართველოს </a:t>
            </a:r>
            <a:r>
              <a:rPr lang="ka-GE" b="1" dirty="0" smtClean="0"/>
              <a:t>ოკუპირებული ტერიტორიებიდან დევნილთა, შრომის, </a:t>
            </a:r>
            <a:r>
              <a:rPr lang="ka-GE" b="1" dirty="0"/>
              <a:t>ჯანმრთელობისა და სოციალური დაცვის </a:t>
            </a:r>
            <a:r>
              <a:rPr lang="ka-GE" b="1" dirty="0" smtClean="0"/>
              <a:t>სამინისტრო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769088"/>
            <a:ext cx="84969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3200" b="1" dirty="0"/>
              <a:t>18 წლამდე ბავშვთა ერთჯერადი სოციალური დახმარებისათვის რეგისტრაციის ინსტრუქცია</a:t>
            </a:r>
            <a:endParaRPr lang="en-US" sz="3200" dirty="0"/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1" y="178634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/>
              <a:t>სამიზნე ჯგუფი:</a:t>
            </a:r>
            <a:endParaRPr lang="en-US" sz="2400" dirty="0"/>
          </a:p>
          <a:p>
            <a:pPr algn="ctr"/>
            <a:endParaRPr lang="ka-GE" b="1" dirty="0"/>
          </a:p>
          <a:p>
            <a:pPr algn="ctr"/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600" dirty="0"/>
              <a:t>18 წლამდე ასაკის ბავშვი  -  საქართველოს ტერიტორიაზე მყოფი საქართველოს მოქალაქე ან მუდმივი ბინადრობის მოწმობის მქონე უცხო ქვეყნის მოქალაქე ან სტატუსის მქონე მოქალაქეობის არმქონე პირი, ან ლტოლვილის ან ჰუმანიტარული სტატუსის მქონე პირი.</a:t>
            </a:r>
            <a:endParaRPr lang="en-US" sz="1600" dirty="0"/>
          </a:p>
          <a:p>
            <a:r>
              <a:rPr lang="ka-GE" sz="1600" b="1" dirty="0"/>
              <a:t> </a:t>
            </a:r>
            <a:endParaRPr lang="en-US" sz="1600" dirty="0"/>
          </a:p>
          <a:p>
            <a:pPr algn="ctr"/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9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3" y="476672"/>
            <a:ext cx="8410014" cy="572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3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683404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სოციალური დახმარების ოდენობა: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1520" y="1126485"/>
            <a:ext cx="8892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ka-GE" dirty="0" smtClean="0"/>
              <a:t>სოციალური </a:t>
            </a:r>
            <a:r>
              <a:rPr lang="ka-GE" dirty="0"/>
              <a:t>დახმარების ოდენობა შეადგენს ერთ ბავშვზე 200 ლარს. </a:t>
            </a:r>
            <a:endParaRPr lang="en-US" dirty="0"/>
          </a:p>
          <a:p>
            <a:r>
              <a:rPr lang="ka-GE" dirty="0"/>
              <a:t> 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1533" y="2420888"/>
            <a:ext cx="8597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u="sng" dirty="0" smtClean="0"/>
              <a:t>რეგისტრაციის ელექტრონულ პორტალ</a:t>
            </a:r>
            <a:r>
              <a:rPr lang="ka-GE" b="1" u="sng" dirty="0"/>
              <a:t>ი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467544" y="2996952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2400" dirty="0"/>
              <a:t>ვებ გვერდზე: </a:t>
            </a:r>
            <a:r>
              <a:rPr lang="ka-GE" sz="2400" u="sng" dirty="0">
                <a:hlinkClick r:id="rId4"/>
              </a:rPr>
              <a:t>www.moh.gov.ge</a:t>
            </a:r>
            <a:r>
              <a:rPr lang="ka-GE" sz="2400" u="sng" dirty="0"/>
              <a:t> და ელექტრონულ პორტალზე </a:t>
            </a:r>
            <a:r>
              <a:rPr lang="ka-GE" sz="2400" u="sng" dirty="0" smtClean="0"/>
              <a:t>- </a:t>
            </a:r>
            <a:r>
              <a:rPr lang="ka-GE" sz="2400" dirty="0" smtClean="0"/>
              <a:t>Childbenefit.moh.gov.ge</a:t>
            </a:r>
          </a:p>
          <a:p>
            <a:pPr algn="just"/>
            <a:endParaRPr lang="ka-GE" sz="2400" dirty="0">
              <a:ea typeface="Cambria"/>
              <a:cs typeface="Times New Roman"/>
            </a:endParaRPr>
          </a:p>
          <a:p>
            <a:pPr algn="just"/>
            <a:endParaRPr lang="ka-GE" sz="2400" dirty="0" smtClean="0">
              <a:ea typeface="Cambria"/>
              <a:cs typeface="Times New Roman"/>
            </a:endParaRPr>
          </a:p>
          <a:p>
            <a:r>
              <a:rPr lang="en-US" sz="2000" dirty="0" err="1"/>
              <a:t>დამატებითი</a:t>
            </a:r>
            <a:r>
              <a:rPr lang="en-US" sz="2000" dirty="0"/>
              <a:t> </a:t>
            </a:r>
            <a:r>
              <a:rPr lang="en-US" sz="2000" dirty="0" err="1"/>
              <a:t>ინფორმაციის</a:t>
            </a:r>
            <a:r>
              <a:rPr lang="en-US" sz="2000" dirty="0"/>
              <a:t> </a:t>
            </a:r>
            <a:r>
              <a:rPr lang="en-US" sz="2000" dirty="0" err="1"/>
              <a:t>მიღება</a:t>
            </a:r>
            <a:r>
              <a:rPr lang="en-US" sz="2000" dirty="0"/>
              <a:t> </a:t>
            </a:r>
            <a:r>
              <a:rPr lang="en-US" sz="2000" dirty="0" err="1"/>
              <a:t>პირს</a:t>
            </a:r>
            <a:r>
              <a:rPr lang="en-US" sz="2000" dirty="0"/>
              <a:t> </a:t>
            </a:r>
            <a:r>
              <a:rPr lang="en-US" sz="2000" dirty="0" err="1"/>
              <a:t>შეეძლება</a:t>
            </a:r>
            <a:r>
              <a:rPr lang="en-US" sz="2000" dirty="0"/>
              <a:t> </a:t>
            </a:r>
            <a:r>
              <a:rPr lang="en-US" sz="2000" dirty="0" err="1"/>
              <a:t>ჯანდაცვის</a:t>
            </a:r>
            <a:r>
              <a:rPr lang="en-US" sz="2000" dirty="0"/>
              <a:t> </a:t>
            </a:r>
            <a:r>
              <a:rPr lang="en-US" sz="2000" dirty="0" err="1"/>
              <a:t>სამინისტროს</a:t>
            </a:r>
            <a:r>
              <a:rPr lang="en-US" sz="2000" dirty="0"/>
              <a:t> </a:t>
            </a:r>
            <a:r>
              <a:rPr lang="en-US" sz="2000" dirty="0" err="1"/>
              <a:t>ცხელ</a:t>
            </a:r>
            <a:r>
              <a:rPr lang="en-US" sz="2000" dirty="0"/>
              <a:t> </a:t>
            </a:r>
            <a:r>
              <a:rPr lang="en-US" sz="2000" dirty="0" err="1"/>
              <a:t>ხაზზე</a:t>
            </a:r>
            <a:r>
              <a:rPr lang="en-US" sz="2000" dirty="0"/>
              <a:t> 1505.</a:t>
            </a:r>
          </a:p>
          <a:p>
            <a:r>
              <a:rPr lang="ka-GE" sz="2000" dirty="0"/>
              <a:t> </a:t>
            </a:r>
            <a:endParaRPr lang="en-US" sz="2000" dirty="0"/>
          </a:p>
          <a:p>
            <a:pPr algn="just"/>
            <a:endParaRPr lang="ka-GE" sz="2400" dirty="0" smtClean="0">
              <a:ea typeface="Cambria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dirty="0" smtClean="0">
              <a:ea typeface="Cambria"/>
              <a:cs typeface="Times New Roman"/>
            </a:endParaRPr>
          </a:p>
          <a:p>
            <a:pPr>
              <a:spcAft>
                <a:spcPts val="0"/>
              </a:spcAft>
            </a:pP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100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1237042"/>
            <a:ext cx="8410014" cy="5288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48251"/>
            <a:ext cx="2133600" cy="365125"/>
          </a:xfrm>
        </p:spPr>
        <p:txBody>
          <a:bodyPr/>
          <a:lstStyle/>
          <a:p>
            <a:fld id="{FE7B66E3-420F-4AC0-BA9F-D9E91B7EE000}" type="datetime1">
              <a:rPr lang="ka-GE" b="1" smtClean="0">
                <a:solidFill>
                  <a:schemeClr val="bg1">
                    <a:lumMod val="50000"/>
                  </a:schemeClr>
                </a:solidFill>
              </a:rPr>
              <a:pPr/>
              <a:t>13.08.2020</a:t>
            </a:fld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48251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4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1452" y="116632"/>
            <a:ext cx="874303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b="1" dirty="0" smtClean="0">
              <a:ea typeface="Times New Roman"/>
              <a:cs typeface="Sylfaen"/>
            </a:endParaRPr>
          </a:p>
          <a:p>
            <a:pPr algn="ctr"/>
            <a:r>
              <a:rPr lang="ka-GE" b="1" dirty="0"/>
              <a:t>ელექტრონულ პორტალზე </a:t>
            </a:r>
            <a:r>
              <a:rPr lang="ka-GE" b="1" dirty="0" smtClean="0"/>
              <a:t>განსათავსებელი </a:t>
            </a:r>
            <a:r>
              <a:rPr lang="ka-GE" b="1" dirty="0"/>
              <a:t>ინფორმაცია</a:t>
            </a:r>
            <a:r>
              <a:rPr lang="ka-GE" b="1" dirty="0" smtClean="0"/>
              <a:t>:</a:t>
            </a:r>
          </a:p>
          <a:p>
            <a:pPr algn="ctr"/>
            <a:endParaRPr lang="ka-GE" b="1" dirty="0"/>
          </a:p>
          <a:p>
            <a:pPr algn="ctr"/>
            <a:endParaRPr lang="en-US" b="1" dirty="0"/>
          </a:p>
          <a:p>
            <a:endParaRPr lang="ka-GE" b="1" dirty="0" smtClean="0">
              <a:ea typeface="Times New Roman"/>
              <a:cs typeface="Sylfaen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/>
              <a:t>ბავშვის სახელი, გვარი, დაბადების თარიღი, პირადი </a:t>
            </a:r>
            <a:r>
              <a:rPr lang="ka-GE" sz="2000" dirty="0" smtClean="0"/>
              <a:t>ნომერი;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მშობლის/კანონიერი </a:t>
            </a:r>
            <a:r>
              <a:rPr lang="ka-GE" sz="2000" dirty="0"/>
              <a:t>წარმომადგენლის სახელი, გვარი, პირადი </a:t>
            </a:r>
            <a:r>
              <a:rPr lang="ka-GE" sz="2000" dirty="0" smtClean="0"/>
              <a:t>ნომერი;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მშობლის/კანონიერი </a:t>
            </a:r>
            <a:r>
              <a:rPr lang="ka-GE" sz="2000" dirty="0"/>
              <a:t>წარმომადგენლის სახელზე კომერციულ საბანკო დაწესებულებაში გახსნილი საბანკო ანგარიშის </a:t>
            </a:r>
            <a:r>
              <a:rPr lang="ka-GE" sz="2000" dirty="0" smtClean="0"/>
              <a:t>რეკვიზიტები;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საკონტაქტო </a:t>
            </a:r>
            <a:r>
              <a:rPr lang="ka-GE" sz="2000" dirty="0"/>
              <a:t>მობილური ტელეფონის ნომერი, რომელზეც მოხდება სოციალური დახმარების ადმინისტრირებასთან დაკავშირებით მოკლე ტექსტური შეტყობინენების </a:t>
            </a:r>
            <a:r>
              <a:rPr lang="ka-GE" sz="2000" dirty="0" smtClean="0"/>
              <a:t>გაგზავნა;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საჭიროების შმთხვევაში დაბადების მოწმობა და კანონიერი წარმომადგენლობის დამადასტურებელი დოკუმენტი.</a:t>
            </a:r>
            <a:endParaRPr lang="en-US" sz="2000" dirty="0"/>
          </a:p>
          <a:p>
            <a:r>
              <a:rPr lang="ka-GE" sz="2000" dirty="0"/>
              <a:t> 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_დისკი და ა.შ.\Users\itsilikishvili\Desktop\IIZIIyIoIA_IIIyIZIInIuIIeIoIA_IAIIyIoIIoIAIIZ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82" y="109410"/>
            <a:ext cx="8475962" cy="668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2535536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a-G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მადლობა ყურადღებისთვის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6957392"/>
            <a:ext cx="9036496" cy="2520280"/>
          </a:xfrm>
        </p:spPr>
        <p:txBody>
          <a:bodyPr>
            <a:normAutofit/>
          </a:bodyPr>
          <a:lstStyle/>
          <a:p>
            <a:endParaRPr lang="ka-GE" sz="2400" b="1" dirty="0">
              <a:solidFill>
                <a:schemeClr val="tx1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EDB8-DC1A-485F-8FF8-EC5BB2A91E3A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13.08.2020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4400</TotalTime>
  <Words>171</Words>
  <Application>Microsoft Office PowerPoint</Application>
  <PresentationFormat>On-screen Show (4:3)</PresentationFormat>
  <Paragraphs>49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Nato Chapidze</cp:lastModifiedBy>
  <cp:revision>478</cp:revision>
  <dcterms:created xsi:type="dcterms:W3CDTF">2006-08-16T00:00:00Z</dcterms:created>
  <dcterms:modified xsi:type="dcterms:W3CDTF">2020-08-13T10:35:07Z</dcterms:modified>
</cp:coreProperties>
</file>